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58" r:id="rId7"/>
    <p:sldId id="259" r:id="rId8"/>
    <p:sldId id="278" r:id="rId9"/>
    <p:sldId id="263" r:id="rId10"/>
    <p:sldId id="279" r:id="rId11"/>
    <p:sldId id="280" r:id="rId12"/>
    <p:sldId id="281" r:id="rId13"/>
    <p:sldId id="275" r:id="rId14"/>
    <p:sldId id="282" r:id="rId15"/>
    <p:sldId id="283" r:id="rId16"/>
    <p:sldId id="284" r:id="rId17"/>
    <p:sldId id="286" r:id="rId18"/>
    <p:sldId id="287" r:id="rId19"/>
    <p:sldId id="28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41" autoAdjust="0"/>
  </p:normalViewPr>
  <p:slideViewPr>
    <p:cSldViewPr snapToGrid="0">
      <p:cViewPr varScale="1">
        <p:scale>
          <a:sx n="74" d="100"/>
          <a:sy n="74" d="100"/>
        </p:scale>
        <p:origin x="576" y="6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3/24/2022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3/24/2022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12/03/2022</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IoT</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12/03/2022</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IoT</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12/03/2022</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IoT</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12/03/2022</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IoT</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12/03/2022</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IoT</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12/03/2022</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IoT</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12/03/2022</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IoT</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12/03/2022</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IoT</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12/03/2022</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IoT</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12/03/2022</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IoT</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1107568" TargetMode="External"/><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belaz-car-coal-coal-mining-coal-mountain-dumper-excavator-wallpaper-qyjto" TargetMode="External"/><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pikist.com/free-photo-sxsyz" TargetMode="External"/><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pxfuel.com/en/free-photo-qfefm" TargetMode="External"/><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ncdps/51125822116/" TargetMode="External"/><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eobrava.wordpress.com/2016/11/01/logistics-apps-propelled-by-industrial-internet-of-things/" TargetMode="External"/><Relationship Id="rId2" Type="http://schemas.openxmlformats.org/officeDocument/2006/relationships/image" Target="../media/image19.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en/photo/1575607" TargetMode="External"/><Relationship Id="rId2" Type="http://schemas.openxmlformats.org/officeDocument/2006/relationships/image" Target="../media/image2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096001" y="1663435"/>
            <a:ext cx="6095998" cy="2315898"/>
          </a:xfrm>
        </p:spPr>
        <p:txBody>
          <a:bodyPr/>
          <a:lstStyle/>
          <a:p>
            <a:r>
              <a:rPr lang="en-US" dirty="0"/>
              <a:t>IoT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551226" y="2996779"/>
            <a:ext cx="4617742" cy="828246"/>
          </a:xfrm>
        </p:spPr>
        <p:txBody>
          <a:bodyPr>
            <a:normAutofit fontScale="85000" lnSpcReduction="10000"/>
          </a:bodyPr>
          <a:lstStyle/>
          <a:p>
            <a:r>
              <a:rPr lang="en-US" dirty="0"/>
              <a:t>Industrial application </a:t>
            </a:r>
          </a:p>
          <a:p>
            <a:r>
              <a:rPr lang="en-US" dirty="0"/>
              <a:t>By –Abhishek Gautam   (32113124)</a:t>
            </a:r>
          </a:p>
          <a:p>
            <a:endParaRPr lang="en-US" dirty="0"/>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
            <a:ext cx="7521262" cy="6858000"/>
          </a:xfrm>
        </p:spPr>
        <p:txBody>
          <a:bodyPr/>
          <a:lstStyle/>
          <a:p>
            <a:r>
              <a:rPr lang="en-US" dirty="0"/>
              <a:t>Benefits </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98089" y="1529972"/>
            <a:ext cx="6266350" cy="4510219"/>
          </a:xfrm>
        </p:spPr>
        <p:txBody>
          <a:bodyPr/>
          <a:lstStyle/>
          <a:p>
            <a:pPr marL="285750" indent="-285750">
              <a:buFont typeface="Wingdings" panose="05000000000000000000" pitchFamily="2" charset="2"/>
              <a:buChar char="§"/>
            </a:pPr>
            <a:r>
              <a:rPr lang="en-US" dirty="0"/>
              <a:t>Enhance Customer Experience</a:t>
            </a:r>
          </a:p>
          <a:p>
            <a:pPr marL="971550" lvl="1" indent="-285750">
              <a:buFont typeface="Wingdings" panose="05000000000000000000" pitchFamily="2" charset="2"/>
              <a:buChar char="§"/>
            </a:pPr>
            <a:r>
              <a:rPr lang="en-US" sz="1200" b="0" i="0" dirty="0">
                <a:solidFill>
                  <a:schemeClr val="bg1"/>
                </a:solidFill>
                <a:effectLst/>
                <a:latin typeface="Archivo"/>
              </a:rPr>
              <a:t>IoT technologies help to provide customers with more accurate, up-to-date, real-time data to better plan journeys and improve communication.</a:t>
            </a:r>
            <a:endParaRPr lang="en-US" sz="1200" dirty="0">
              <a:solidFill>
                <a:schemeClr val="bg1"/>
              </a:solidFill>
            </a:endParaRPr>
          </a:p>
          <a:p>
            <a:pPr marL="285750" indent="-285750">
              <a:buFont typeface="Wingdings" panose="05000000000000000000" pitchFamily="2" charset="2"/>
              <a:buChar char="§"/>
            </a:pPr>
            <a:r>
              <a:rPr lang="en-US" dirty="0"/>
              <a:t>Improved Safety</a:t>
            </a:r>
          </a:p>
          <a:p>
            <a:pPr marL="971550" lvl="1" indent="-285750">
              <a:buFont typeface="Wingdings" panose="05000000000000000000" pitchFamily="2" charset="2"/>
              <a:buChar char="§"/>
            </a:pPr>
            <a:r>
              <a:rPr lang="en-US" sz="1200" b="0" i="0" dirty="0">
                <a:solidFill>
                  <a:schemeClr val="bg1"/>
                </a:solidFill>
                <a:effectLst/>
                <a:latin typeface="Archivo"/>
              </a:rPr>
              <a:t>The ability to track things such as train speeds, aircraft part conditions, roadway temperatures and the number of vehicles at an intersection using IoT-enabled technology can all help to improve the safety of our transit systems worldwide.</a:t>
            </a:r>
            <a:endParaRPr lang="en-US" sz="1200" dirty="0">
              <a:solidFill>
                <a:schemeClr val="bg1"/>
              </a:solidFill>
            </a:endParaRPr>
          </a:p>
          <a:p>
            <a:pPr marL="285750" indent="-285750">
              <a:buFont typeface="Wingdings" panose="05000000000000000000" pitchFamily="2" charset="2"/>
              <a:buChar char="§"/>
            </a:pPr>
            <a:r>
              <a:rPr lang="en-US" dirty="0"/>
              <a:t>Operational Performance</a:t>
            </a:r>
          </a:p>
          <a:p>
            <a:pPr marL="971550" lvl="1" indent="-285750">
              <a:buFont typeface="Wingdings" panose="05000000000000000000" pitchFamily="2" charset="2"/>
              <a:buChar char="§"/>
            </a:pPr>
            <a:r>
              <a:rPr lang="en-US" sz="1200" dirty="0">
                <a:solidFill>
                  <a:schemeClr val="bg1"/>
                </a:solidFill>
              </a:rPr>
              <a:t> Cities can better monitor critical infrastructures and develop efficient processes to minimize operating costs and improve system capacity.</a:t>
            </a:r>
            <a:endParaRPr lang="en-US" sz="1200" dirty="0"/>
          </a:p>
          <a:p>
            <a:pPr marL="285750" indent="-285750">
              <a:buFont typeface="Wingdings" panose="05000000000000000000" pitchFamily="2" charset="2"/>
              <a:buChar char="§"/>
            </a:pPr>
            <a:r>
              <a:rPr lang="en-US" dirty="0"/>
              <a:t>Environmental Improvements</a:t>
            </a:r>
          </a:p>
          <a:p>
            <a:pPr marL="971550" lvl="1" indent="-285750">
              <a:buFont typeface="Wingdings" panose="05000000000000000000" pitchFamily="2" charset="2"/>
              <a:buChar char="§"/>
            </a:pPr>
            <a:r>
              <a:rPr lang="en-US" sz="1200" dirty="0">
                <a:solidFill>
                  <a:schemeClr val="bg1"/>
                </a:solidFill>
              </a:rPr>
              <a:t>By better monitoring congestion, IoT-enabled systems can react quickly to evolving traffic patterns and return real-time data to help people to plan their journeys better. Reducing congestion and energy usage have a positive impact on the environment.</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12/03/2022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IoT</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72196" y="2768600"/>
            <a:ext cx="4114800" cy="1129164"/>
          </a:xfrm>
        </p:spPr>
        <p:txBody>
          <a:bodyPr>
            <a:normAutofit fontScale="90000"/>
          </a:bodyPr>
          <a:lstStyle/>
          <a:p>
            <a:r>
              <a:rPr lang="en-US" dirty="0"/>
              <a:t>Mining Industry</a:t>
            </a:r>
            <a:br>
              <a:rPr lang="en-US" dirty="0"/>
            </a:b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Objective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a:bodyPr>
          <a:lstStyle/>
          <a:p>
            <a:r>
              <a:rPr lang="en-US" dirty="0"/>
              <a:t>Overview</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26930"/>
          </a:xfrm>
        </p:spPr>
        <p:txBody>
          <a:bodyPr>
            <a:normAutofit lnSpcReduction="10000"/>
          </a:bodyPr>
          <a:lstStyle/>
          <a:p>
            <a:r>
              <a:rPr lang="en-US" dirty="0"/>
              <a:t> In the mining industry, IoT is used as a means of achieving cost and productivity optimization, improving safety measures and developing their artificial intelligence needs.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fontScale="92500" lnSpcReduction="20000"/>
          </a:bodyPr>
          <a:lstStyle/>
          <a:p>
            <a:r>
              <a:rPr lang="en-US" dirty="0"/>
              <a:t>Considering the numerous incentives it brings, many large mining companies are planning and evaluating ways to start their digital journey and digitalization in mining industry to manage day-to-day mining operations.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Economics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IoT Blueprint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1" y="3845320"/>
            <a:ext cx="2859087" cy="2272145"/>
          </a:xfrm>
        </p:spPr>
        <p:txBody>
          <a:bodyPr>
            <a:normAutofit fontScale="92500" lnSpcReduction="10000"/>
          </a:bodyPr>
          <a:lstStyle/>
          <a:p>
            <a:r>
              <a:rPr lang="en-US" dirty="0"/>
              <a:t>Cost optimization &amp; improved productivity through the implementation of sensors on mining equipment and systems that monitor the equipment and its performance. Mining companies are using these large chunks of data – 'big data' to discover more cost-efficient ways of running operations and also reduce overall operational downtime</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8"/>
            <a:ext cx="2859090" cy="2035497"/>
          </a:xfrm>
        </p:spPr>
        <p:txBody>
          <a:bodyPr>
            <a:normAutofit fontScale="92500" lnSpcReduction="20000"/>
          </a:bodyPr>
          <a:lstStyle/>
          <a:p>
            <a:r>
              <a:rPr lang="en-US" dirty="0"/>
              <a:t>The Internet of things (IoT) is the extension of Internet connectivity into physical devices and everyday objects. Embedded with electronics, Internet connectivity, and other forms of hardware; these devices can communicate and interact with others over the Internet, and they can be remotely monitored and controlled.</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254507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503231" y="1481474"/>
            <a:ext cx="6200574" cy="4133716"/>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860613"/>
            <a:ext cx="5724296" cy="3400498"/>
          </a:xfrm>
        </p:spPr>
        <p:txBody>
          <a:bodyPr>
            <a:normAutofit/>
          </a:bodyPr>
          <a:lstStyle/>
          <a:p>
            <a:r>
              <a:rPr lang="en-US" sz="2400" dirty="0"/>
              <a:t>Iot role in Mining</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828779" y="3071612"/>
            <a:ext cx="5238246" cy="1713969"/>
          </a:xfrm>
        </p:spPr>
        <p:txBody>
          <a:bodyPr/>
          <a:lstStyle/>
          <a:p>
            <a:pPr>
              <a:lnSpc>
                <a:spcPct val="100000"/>
              </a:lnSpc>
            </a:pPr>
            <a:r>
              <a:rPr lang="en-US" sz="1200" dirty="0">
                <a:solidFill>
                  <a:schemeClr val="accent2">
                    <a:lumMod val="75000"/>
                  </a:schemeClr>
                </a:solidFill>
              </a:rPr>
              <a:t>The benefit of IoT in the mining industry is its role as the underlying system facilitating the use of Artificial Intelligence (AI). From exploration to processing and transportation, AI enhances the power of IoT solutions as a means of streamlining operations, reducing costs, and improving safety within the mining industry. Using vast amounts of data inputs, such as drilling reports and geological surveys, AI and machine learning can make predictions and provide recommendations on exploration, resulting in a more efficient process with higher-yield results.</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12/03/2022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IoT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805882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525" r="16525"/>
          <a:stretch/>
        </p:blipFill>
        <p:spPr>
          <a:xfrm>
            <a:off x="5318975" y="0"/>
            <a:ext cx="6873025" cy="6858958"/>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In Operation works</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normAutofit fontScale="77500" lnSpcReduction="20000"/>
          </a:bodyPr>
          <a:lstStyle/>
          <a:p>
            <a:r>
              <a:rPr lang="en-US" dirty="0"/>
              <a:t>Rio Tinto - Koodaideri iron ore project - Australia</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605040"/>
            <a:ext cx="4943430" cy="939588"/>
          </a:xfrm>
        </p:spPr>
        <p:txBody>
          <a:bodyPr>
            <a:normAutofit fontScale="77500" lnSpcReduction="20000"/>
          </a:bodyPr>
          <a:lstStyle/>
          <a:p>
            <a:r>
              <a:rPr lang="en-US" dirty="0"/>
              <a:t>Rio Tinto's Kookaideri project in Australia is set to build the world's first "intelligent mine" where all assets are networked together and are capable of making decisions in microseconds. The mine planned to deliver the first ton of ore in 2021.</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406093"/>
            <a:ext cx="4771030" cy="365125"/>
          </a:xfrm>
        </p:spPr>
        <p:txBody>
          <a:bodyPr>
            <a:normAutofit fontScale="77500" lnSpcReduction="20000"/>
          </a:bodyPr>
          <a:lstStyle/>
          <a:p>
            <a:r>
              <a:rPr lang="it-IT" dirty="0"/>
              <a:t>Hecla Mining Company -Casa Berardi mine - Canada</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4" y="3642648"/>
            <a:ext cx="4943429" cy="1038639"/>
          </a:xfrm>
        </p:spPr>
        <p:txBody>
          <a:bodyPr>
            <a:normAutofit fontScale="77500" lnSpcReduction="20000"/>
          </a:bodyPr>
          <a:lstStyle/>
          <a:p>
            <a:r>
              <a:rPr lang="en-US" dirty="0"/>
              <a:t>The mine introduced Newtrax's Mobile Equipment Telemetry in order to better manage machine downtime. With real-time equipment diagnostics, Hecla has been able to use data to determine optimal ways to utilize machines and make immediate diagnoses of equipment issues in order to decrease downtime.</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538189"/>
            <a:ext cx="4771030" cy="365125"/>
          </a:xfrm>
        </p:spPr>
        <p:txBody>
          <a:bodyPr>
            <a:normAutofit fontScale="77500" lnSpcReduction="20000"/>
          </a:bodyPr>
          <a:lstStyle/>
          <a:p>
            <a:r>
              <a:rPr lang="en-ZA" dirty="0"/>
              <a:t>​Hindustan Zinc’s Sindesar Khurd (SK) mine - India</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6" y="4818771"/>
            <a:ext cx="4771031" cy="800094"/>
          </a:xfrm>
        </p:spPr>
        <p:txBody>
          <a:bodyPr>
            <a:normAutofit fontScale="85000" lnSpcReduction="20000"/>
          </a:bodyPr>
          <a:lstStyle/>
          <a:p>
            <a:r>
              <a:rPr lang="en-US" dirty="0"/>
              <a:t>Newtrax MET integrated with the Sandvik OptiMine digital platform to track and receive data from the entire underground operation including drills, loaders, trucks and other equipment.</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1013229" y="6356350"/>
            <a:ext cx="2743200" cy="365125"/>
          </a:xfrm>
        </p:spPr>
        <p:txBody>
          <a:bodyPr/>
          <a:lstStyle/>
          <a:p>
            <a:r>
              <a:rPr lang="en-US" dirty="0"/>
              <a:t>12/03/2022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IoT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321855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72196" y="2768600"/>
            <a:ext cx="4114800" cy="1129164"/>
          </a:xfrm>
        </p:spPr>
        <p:txBody>
          <a:bodyPr>
            <a:normAutofit/>
          </a:bodyPr>
          <a:lstStyle/>
          <a:p>
            <a:r>
              <a:rPr lang="en-US" dirty="0"/>
              <a:t>Smart Cities</a:t>
            </a:r>
            <a:br>
              <a:rPr lang="en-US" dirty="0"/>
            </a:b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Objective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a:bodyPr>
          <a:lstStyle/>
          <a:p>
            <a:r>
              <a:rPr lang="en-US" dirty="0"/>
              <a:t>Overview</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26930"/>
          </a:xfrm>
        </p:spPr>
        <p:txBody>
          <a:bodyPr>
            <a:normAutofit/>
          </a:bodyPr>
          <a:lstStyle/>
          <a:p>
            <a:r>
              <a:rPr lang="en-US" dirty="0"/>
              <a:t>IoT has the potential to tame the pressure of urbanization, create new experience for city residents, and make day-to-day living more comfortable and secure.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lnSpcReduction="10000"/>
          </a:bodyPr>
          <a:lstStyle/>
          <a:p>
            <a:r>
              <a:rPr lang="en-US" dirty="0"/>
              <a:t>IoT-enabled smart city use cases span multiple areas: from contributing to a healthier environment and improving traffic to enhancing public safety and optimizing street lighting. </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Market</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IoT Blueprint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IoT in Smart Cities Market worth $312.2 billion by 2026.</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A smart and efficient way to reduce risk and time consumption in the hugely decentralized industry.</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08148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283335" y="1684502"/>
            <a:ext cx="6640367" cy="3727660"/>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860613"/>
            <a:ext cx="5724296" cy="3400498"/>
          </a:xfrm>
        </p:spPr>
        <p:txBody>
          <a:bodyPr>
            <a:normAutofit/>
          </a:bodyPr>
          <a:lstStyle/>
          <a:p>
            <a:r>
              <a:rPr lang="en-US" sz="2400" dirty="0"/>
              <a:t>Iot role in Building</a:t>
            </a:r>
            <a:br>
              <a:rPr lang="en-US" sz="2400" dirty="0"/>
            </a:br>
            <a:r>
              <a:rPr lang="en-US" sz="2400" dirty="0"/>
              <a:t>Smart Cities </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923703" y="3316310"/>
            <a:ext cx="5238246" cy="1713969"/>
          </a:xfrm>
        </p:spPr>
        <p:txBody>
          <a:bodyPr/>
          <a:lstStyle/>
          <a:p>
            <a:pPr>
              <a:lnSpc>
                <a:spcPct val="100000"/>
              </a:lnSpc>
            </a:pPr>
            <a:r>
              <a:rPr lang="en-US" sz="1200" dirty="0">
                <a:solidFill>
                  <a:schemeClr val="accent2">
                    <a:lumMod val="75000"/>
                  </a:schemeClr>
                </a:solidFill>
              </a:rPr>
              <a:t>The new Internet of Things (IoT) applications is enabling Smart City initiatives worldwide. It provides the ability to remotely monitor, manage, and control devices, and to create new insights and actionable information from massive streams of real-time data. The main features of a smart city include a high degree of information technology integration and a comprehensive application of information resources.</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12/03/2022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IoT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222878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8287" r="18287"/>
          <a:stretch/>
        </p:blipFill>
        <p:spPr>
          <a:xfrm>
            <a:off x="5318975" y="0"/>
            <a:ext cx="6873025" cy="6858958"/>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In Operation works</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US" dirty="0"/>
              <a:t>Smart Infrastructure</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605040"/>
            <a:ext cx="4771031" cy="939588"/>
          </a:xfrm>
        </p:spPr>
        <p:txBody>
          <a:bodyPr>
            <a:normAutofit fontScale="85000" lnSpcReduction="10000"/>
          </a:bodyPr>
          <a:lstStyle/>
          <a:p>
            <a:r>
              <a:rPr lang="en-US" dirty="0"/>
              <a:t>Digital technologies are becoming increasingly important for cities to have the conditions for continuous development; buildings and urban infrastructures must be planned more efficiently and sustainably.</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406093"/>
            <a:ext cx="4771030" cy="365125"/>
          </a:xfrm>
        </p:spPr>
        <p:txBody>
          <a:bodyPr/>
          <a:lstStyle/>
          <a:p>
            <a:r>
              <a:rPr lang="en-US" dirty="0"/>
              <a:t>Air Quality Management</a:t>
            </a: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5" y="3642649"/>
            <a:ext cx="4771032" cy="939588"/>
          </a:xfrm>
        </p:spPr>
        <p:txBody>
          <a:bodyPr>
            <a:normAutofit fontScale="77500" lnSpcReduction="20000"/>
          </a:bodyPr>
          <a:lstStyle/>
          <a:p>
            <a:r>
              <a:rPr lang="en-US" dirty="0"/>
              <a:t>Smart cities also are implementing tools that can capture pollution data in real-time and forecast emissions. Being able to predict air pollution accurately allows cities to get to the root of their emissions problems and brainstorm strategic ways to limit the amount of air pollution they put out.</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538189"/>
            <a:ext cx="4771030" cy="365125"/>
          </a:xfrm>
        </p:spPr>
        <p:txBody>
          <a:bodyPr/>
          <a:lstStyle/>
          <a:p>
            <a:r>
              <a:rPr lang="en-ZA" dirty="0"/>
              <a:t>​Smart Waste Management</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6" y="4818771"/>
            <a:ext cx="4771031" cy="800094"/>
          </a:xfrm>
        </p:spPr>
        <p:txBody>
          <a:bodyPr>
            <a:normAutofit fontScale="85000" lnSpcReduction="20000"/>
          </a:bodyPr>
          <a:lstStyle/>
          <a:p>
            <a:r>
              <a:rPr lang="en-US" dirty="0"/>
              <a:t>Waste management solutions help to optimize the efficiency of waste collection and reduce operational costs while better addressing any and all environmental issues associated with inefficient waste collection.</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1013229" y="6356350"/>
            <a:ext cx="2743200" cy="365125"/>
          </a:xfrm>
        </p:spPr>
        <p:txBody>
          <a:bodyPr/>
          <a:lstStyle/>
          <a:p>
            <a:r>
              <a:rPr lang="en-US" dirty="0"/>
              <a:t>12/03/2022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IoT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5356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226456" y="3158121"/>
            <a:ext cx="4127344" cy="724702"/>
          </a:xfrm>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12/03/2022</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IoT</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About </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IoT is one of the fastest emerging technology in the current world scenario. In this session, we will focus on the Industrial application of IoT and its future scope.</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Focus Areas</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2021983"/>
            <a:ext cx="2289974" cy="264542"/>
          </a:xfrm>
        </p:spPr>
        <p:txBody>
          <a:bodyPr>
            <a:normAutofit fontScale="92500" lnSpcReduction="20000"/>
          </a:bodyPr>
          <a:lstStyle/>
          <a:p>
            <a:r>
              <a:rPr lang="en-US" dirty="0"/>
              <a:t>Public Safety</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65517" y="4065947"/>
            <a:ext cx="2289974" cy="365125"/>
          </a:xfrm>
        </p:spPr>
        <p:txBody>
          <a:bodyPr/>
          <a:lstStyle/>
          <a:p>
            <a:r>
              <a:rPr lang="en-US" dirty="0"/>
              <a:t>Mining</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6564671" y="1921400"/>
            <a:ext cx="2476298" cy="365125"/>
          </a:xfrm>
        </p:spPr>
        <p:txBody>
          <a:bodyPr>
            <a:normAutofit/>
          </a:bodyPr>
          <a:lstStyle/>
          <a:p>
            <a:r>
              <a:rPr lang="en-US" dirty="0"/>
              <a:t>Transportation</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normAutofit fontScale="92500" lnSpcReduction="10000"/>
          </a:bodyPr>
          <a:lstStyle/>
          <a:p>
            <a:r>
              <a:rPr lang="en-US" dirty="0"/>
              <a:t>Public safety in the twenty-first century requires real-time interactions between citizens, field personnel, law enforcement, intelligent sensors, and intelligent analytics</a:t>
            </a:r>
          </a:p>
          <a:p>
            <a:r>
              <a:rPr lang="en-US" dirty="0"/>
              <a:t>systems.</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4065516" y="4379900"/>
            <a:ext cx="2030484" cy="1384770"/>
          </a:xfrm>
        </p:spPr>
        <p:txBody>
          <a:bodyPr>
            <a:normAutofit fontScale="85000" lnSpcReduction="10000"/>
          </a:bodyPr>
          <a:lstStyle/>
          <a:p>
            <a:r>
              <a:rPr lang="en-US" dirty="0"/>
              <a:t>10% increase in task management tools proves that there's consumer interest for more simple management tools and technology</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6564671" y="2205639"/>
            <a:ext cx="2289974" cy="1739538"/>
          </a:xfrm>
        </p:spPr>
        <p:txBody>
          <a:bodyPr vert="horz" lIns="91440" tIns="45720" rIns="91440" bIns="45720" rtlCol="0" anchor="t">
            <a:normAutofit/>
          </a:bodyPr>
          <a:lstStyle/>
          <a:p>
            <a:r>
              <a:rPr lang="en-US" dirty="0"/>
              <a:t>Purchases of task management software were up by $2 million in 2019 </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9456549" y="1867400"/>
            <a:ext cx="2289972" cy="365125"/>
          </a:xfrm>
        </p:spPr>
        <p:txBody>
          <a:bodyPr>
            <a:normAutofit/>
          </a:bodyPr>
          <a:lstStyle/>
          <a:p>
            <a:r>
              <a:rPr lang="en-US" dirty="0"/>
              <a:t>Smart Cities</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9456549" y="2263069"/>
            <a:ext cx="2289972" cy="1457161"/>
          </a:xfrm>
        </p:spPr>
        <p:txBody>
          <a:bodyPr/>
          <a:lstStyle/>
          <a:p>
            <a:r>
              <a:rPr lang="en-US" dirty="0"/>
              <a:t>Loss of sales by not offering easier management tools that push teams to the finish line</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8" y="2768600"/>
            <a:ext cx="3302697" cy="1129164"/>
          </a:xfrm>
        </p:spPr>
        <p:txBody>
          <a:bodyPr>
            <a:normAutofit fontScale="90000"/>
          </a:bodyPr>
          <a:lstStyle/>
          <a:p>
            <a:r>
              <a:rPr lang="en-US" dirty="0"/>
              <a:t>Public Safety</a:t>
            </a:r>
            <a:br>
              <a:rPr lang="en-US" dirty="0"/>
            </a:b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Objective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a:bodyPr>
          <a:lstStyle/>
          <a:p>
            <a:r>
              <a:rPr lang="en-US" dirty="0"/>
              <a:t>Overview</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fontScale="92500"/>
          </a:bodyPr>
          <a:lstStyle/>
          <a:p>
            <a:r>
              <a:rPr lang="en-US" dirty="0"/>
              <a:t>The primary objectives of public safety organizations are to keep citizens, communities, and public spaces safe with faster response, improved operational efficiency, and</a:t>
            </a:r>
          </a:p>
          <a:p>
            <a:r>
              <a:rPr lang="en-US" dirty="0"/>
              <a:t>reduced costs.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fontScale="92500" lnSpcReduction="20000"/>
          </a:bodyPr>
          <a:lstStyle/>
          <a:p>
            <a:r>
              <a:rPr lang="en-US" dirty="0"/>
              <a:t>A common theme across public safety is the need to collect, analyze, and distribute information to enable individuals, workgroups, supervisors, and executives to carry out</a:t>
            </a:r>
          </a:p>
          <a:p>
            <a:r>
              <a:rPr lang="en-US" dirty="0"/>
              <a:t>the missions of their respective agencies.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Cost savings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IoT Blueprint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IoT significantly reduces the cost of law enforcement by reducing the manpower to do so.</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A simple product that gives businesses the information they need and capability to act on time</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97991" y="1281976"/>
            <a:ext cx="6456836" cy="4294048"/>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881922"/>
            <a:ext cx="5724296" cy="3144608"/>
          </a:xfrm>
        </p:spPr>
        <p:txBody>
          <a:bodyPr>
            <a:normAutofit/>
          </a:bodyPr>
          <a:lstStyle/>
          <a:p>
            <a:r>
              <a:rPr lang="en-US" sz="2400" dirty="0"/>
              <a:t>Iot role in Public safety</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838916" y="3423873"/>
            <a:ext cx="5237173" cy="1251603"/>
          </a:xfrm>
        </p:spPr>
        <p:txBody>
          <a:bodyPr/>
          <a:lstStyle/>
          <a:p>
            <a:pPr>
              <a:lnSpc>
                <a:spcPct val="100000"/>
              </a:lnSpc>
            </a:pPr>
            <a:r>
              <a:rPr lang="en-US" sz="1200" b="0" i="0" dirty="0">
                <a:solidFill>
                  <a:schemeClr val="accent2">
                    <a:lumMod val="75000"/>
                  </a:schemeClr>
                </a:solidFill>
                <a:effectLst/>
                <a:latin typeface="intel-clear"/>
              </a:rPr>
              <a:t>Public safety agencies—law enforcement, fire, EMS, and emergency management—have always been early adopters of the latest technologies, from the earliest telegraphic fire alarms to radios and dash cams. Today, expanding networks of smart devices and the rise of artificial intelligence are transforming public safety technology from an essential toolset into an autonomous partner that can act to help keep the public safe.</a:t>
            </a:r>
            <a:endParaRPr lang="en-US" sz="1200" dirty="0">
              <a:solidFill>
                <a:schemeClr val="accent2">
                  <a:lumMod val="75000"/>
                </a:schemeClr>
              </a:solidFill>
            </a:endParaRP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12/03/2022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IoT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In Operation works</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Smart streetlights</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a:normAutofit fontScale="85000" lnSpcReduction="20000"/>
          </a:bodyPr>
          <a:lstStyle/>
          <a:p>
            <a:r>
              <a:rPr lang="en-US" dirty="0"/>
              <a:t>​With cameras, microphones, and sensors are using computer vision to gather intelligence about traffic, accidents, and crime. In a crisis, they can call for help and direct people to safety.</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a:lstStyle/>
          <a:p>
            <a:r>
              <a:rPr lang="en-ZA" dirty="0"/>
              <a:t>Smart intersections</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normAutofit lnSpcReduction="10000"/>
          </a:bodyPr>
          <a:lstStyle/>
          <a:p>
            <a:r>
              <a:rPr lang="en-US" dirty="0"/>
              <a:t>Are capturing and analyzing traffic patterns, detecting risks, and warning against imminent accidents, reducing crashes and injuries.</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538189"/>
            <a:ext cx="4771030" cy="365125"/>
          </a:xfrm>
        </p:spPr>
        <p:txBody>
          <a:bodyPr/>
          <a:lstStyle/>
          <a:p>
            <a:r>
              <a:rPr lang="en-ZA" dirty="0"/>
              <a:t>Smart Buildings​</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6" y="4818771"/>
            <a:ext cx="4771031" cy="800094"/>
          </a:xfrm>
        </p:spPr>
        <p:txBody>
          <a:bodyPr>
            <a:normAutofit fontScale="85000" lnSpcReduction="20000"/>
          </a:bodyPr>
          <a:lstStyle/>
          <a:p>
            <a:r>
              <a:rPr lang="en-US" dirty="0"/>
              <a:t>Are monitoring access, review video feeds, and running environmental systems. In an emergency, they can share camera feeds and building data with public safety officials.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12/03/2022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IoT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72196" y="2768600"/>
            <a:ext cx="4114800" cy="1129164"/>
          </a:xfrm>
        </p:spPr>
        <p:txBody>
          <a:bodyPr>
            <a:normAutofit fontScale="90000"/>
          </a:bodyPr>
          <a:lstStyle/>
          <a:p>
            <a:r>
              <a:rPr lang="en-US" dirty="0"/>
              <a:t>Transportation</a:t>
            </a:r>
            <a:br>
              <a:rPr lang="en-US" dirty="0"/>
            </a:b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Objective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a:bodyPr>
          <a:lstStyle/>
          <a:p>
            <a:r>
              <a:rPr lang="en-US" dirty="0"/>
              <a:t>Overview</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26930"/>
          </a:xfrm>
        </p:spPr>
        <p:txBody>
          <a:bodyPr>
            <a:normAutofit/>
          </a:bodyPr>
          <a:lstStyle/>
          <a:p>
            <a:r>
              <a:rPr lang="en-US" dirty="0"/>
              <a:t>The primary objectives of IoT tech in the transportation industry is to make the autonomous, fast, and efficient transport system</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lnSpcReduction="10000"/>
          </a:bodyPr>
          <a:lstStyle/>
          <a:p>
            <a:r>
              <a:rPr lang="en-US" dirty="0"/>
              <a:t>IoT in Transportation is already a big business. Allied Market Research reported that the market was valued at $135 billion USD in 2016 and was expected to grow to $328 billion USD by 2023.</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Cost savings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IoT Blueprint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IoT significantly reduces the cost of tolling and taxing on the public highways, tracking of cars, and providing emergency services.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A smart and efficient way to reduce risk and time consumption in the hugely decentralized industry.</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12/03/2022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IoT</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95412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283335" y="1481474"/>
            <a:ext cx="6640367" cy="4133716"/>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860613"/>
            <a:ext cx="5724296" cy="3400498"/>
          </a:xfrm>
        </p:spPr>
        <p:txBody>
          <a:bodyPr>
            <a:normAutofit/>
          </a:bodyPr>
          <a:lstStyle/>
          <a:p>
            <a:r>
              <a:rPr lang="en-US" sz="2400" dirty="0"/>
              <a:t>Iot role in Transportation </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923703" y="3316310"/>
            <a:ext cx="5238246" cy="1713969"/>
          </a:xfrm>
        </p:spPr>
        <p:txBody>
          <a:bodyPr/>
          <a:lstStyle/>
          <a:p>
            <a:pPr>
              <a:lnSpc>
                <a:spcPct val="100000"/>
              </a:lnSpc>
            </a:pPr>
            <a:r>
              <a:rPr lang="en-US" sz="1200" dirty="0">
                <a:solidFill>
                  <a:schemeClr val="accent2">
                    <a:lumMod val="75000"/>
                  </a:schemeClr>
                </a:solidFill>
              </a:rPr>
              <a:t>IoT for Transportation is a rapidly growing sector and the benefits of utilizing IoT technology are wide and varied. There are of course potential drawbacks to the use of IoT technology security is an issue that can’t be overlooked, with cyber-criminals targeting IoT devices. Adding more IoT devices to a network can increase the vulnerability of that network so security needs to be at the heart of any decision around the adoption of IoT technology.</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12/03/2022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IoT</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5" name="TextBox 4">
            <a:extLst>
              <a:ext uri="{FF2B5EF4-FFF2-40B4-BE49-F238E27FC236}">
                <a16:creationId xmlns:a16="http://schemas.microsoft.com/office/drawing/2014/main" id="{8273ED4C-0666-48FE-94BF-F2B72E2651AB}"/>
              </a:ext>
            </a:extLst>
          </p:cNvPr>
          <p:cNvSpPr txBox="1"/>
          <p:nvPr/>
        </p:nvSpPr>
        <p:spPr>
          <a:xfrm>
            <a:off x="466866" y="5145695"/>
            <a:ext cx="6456836" cy="230832"/>
          </a:xfrm>
          <a:prstGeom prst="rect">
            <a:avLst/>
          </a:prstGeom>
          <a:noFill/>
        </p:spPr>
        <p:txBody>
          <a:bodyPr wrap="square" rtlCol="0">
            <a:spAutoFit/>
          </a:bodyPr>
          <a:lstStyle/>
          <a:p>
            <a:r>
              <a:rPr lang="en-US" sz="900">
                <a:hlinkClick r:id="rId3" tooltip="https://geobrava.wordpress.com/2016/11/01/logistics-apps-propelled-by-industrial-internet-of-thing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41319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r="6445"/>
          <a:stretch/>
        </p:blipFill>
        <p:spPr>
          <a:xfrm>
            <a:off x="5318975" y="-958"/>
            <a:ext cx="6873025" cy="6858958"/>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In Operation works</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US" dirty="0"/>
              <a:t>Toll and Ticketing</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605040"/>
            <a:ext cx="4771031" cy="939588"/>
          </a:xfrm>
        </p:spPr>
        <p:txBody>
          <a:bodyPr>
            <a:normAutofit fontScale="77500" lnSpcReduction="20000"/>
          </a:bodyPr>
          <a:lstStyle/>
          <a:p>
            <a:r>
              <a:rPr lang="en-US" dirty="0"/>
              <a:t>Whilst automated tolls, using an RFID tag, have improved the flow of traffic, further improvements have been made possible by the use of IoT technology. A vehicle can be detected up to a kilometer away from a tolling station, correctly identified and the barrier lifted for the vehicle to pass through.</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a:lstStyle/>
          <a:p>
            <a:r>
              <a:rPr lang="en-US" dirty="0"/>
              <a:t>Vehicle Tracking Systems</a:t>
            </a: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normAutofit fontScale="85000" lnSpcReduction="20000"/>
          </a:bodyPr>
          <a:lstStyle/>
          <a:p>
            <a:r>
              <a:rPr lang="en-US" dirty="0"/>
              <a:t>Real-time vehicle tracking helps public transport agencies better communicate with customers and provide accurate arrival times through both mobile devices and passenger information displays at transit stops and stations</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538189"/>
            <a:ext cx="4771030" cy="365125"/>
          </a:xfrm>
        </p:spPr>
        <p:txBody>
          <a:bodyPr/>
          <a:lstStyle/>
          <a:p>
            <a:r>
              <a:rPr lang="en-ZA" dirty="0"/>
              <a:t>Highway emergency Services</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6" y="4818771"/>
            <a:ext cx="4771031" cy="800094"/>
          </a:xfrm>
        </p:spPr>
        <p:txBody>
          <a:bodyPr>
            <a:normAutofit fontScale="85000" lnSpcReduction="20000"/>
          </a:bodyPr>
          <a:lstStyle/>
          <a:p>
            <a:r>
              <a:rPr lang="en-US" dirty="0"/>
              <a:t>Are monitoring access, review video feeds, and running environmental systems. In an emergency, they can share camera feeds and building data with public safety officials.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1013229" y="6356350"/>
            <a:ext cx="2743200" cy="365125"/>
          </a:xfrm>
        </p:spPr>
        <p:txBody>
          <a:bodyPr/>
          <a:lstStyle/>
          <a:p>
            <a:r>
              <a:rPr lang="en-US" dirty="0"/>
              <a:t>12/03/2022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IoT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56384148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documentManagement/types"/>
    <ds:schemaRef ds:uri="http://schemas.microsoft.com/office/2006/metadata/properties"/>
    <ds:schemaRef ds:uri="http://purl.org/dc/terms/"/>
    <ds:schemaRef ds:uri="http://purl.org/dc/elements/1.1/"/>
    <ds:schemaRef ds:uri="http://www.w3.org/XML/1998/namespace"/>
    <ds:schemaRef ds:uri="71af3243-3dd4-4a8d-8c0d-dd76da1f02a5"/>
    <ds:schemaRef ds:uri="http://schemas.microsoft.com/sharepoint/v3"/>
    <ds:schemaRef ds:uri="16c05727-aa75-4e4a-9b5f-8a80a1165891"/>
    <ds:schemaRef ds:uri="http://schemas.microsoft.com/office/infopath/2007/PartnerControls"/>
    <ds:schemaRef ds:uri="http://schemas.openxmlformats.org/package/2006/metadata/core-properties"/>
    <ds:schemaRef ds:uri="230e9df3-be65-4c73-a93b-d1236ebd677e"/>
    <ds:schemaRef ds:uri="http://purl.org/dc/dcmityp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1432</TotalTime>
  <Words>1630</Words>
  <Application>Microsoft Office PowerPoint</Application>
  <PresentationFormat>Widescreen</PresentationFormat>
  <Paragraphs>148</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Archivo</vt:lpstr>
      <vt:lpstr>Arial</vt:lpstr>
      <vt:lpstr>Bierstadt</vt:lpstr>
      <vt:lpstr>Calibri</vt:lpstr>
      <vt:lpstr>Courier New</vt:lpstr>
      <vt:lpstr>intel-clear</vt:lpstr>
      <vt:lpstr>Posterama</vt:lpstr>
      <vt:lpstr>Posterama Bold</vt:lpstr>
      <vt:lpstr>Wingdings</vt:lpstr>
      <vt:lpstr>Office Theme</vt:lpstr>
      <vt:lpstr>IoT</vt:lpstr>
      <vt:lpstr>About </vt:lpstr>
      <vt:lpstr>Focus Areas</vt:lpstr>
      <vt:lpstr>Public Safety </vt:lpstr>
      <vt:lpstr>Iot role in Public safety</vt:lpstr>
      <vt:lpstr>In Operation works</vt:lpstr>
      <vt:lpstr>Transportation </vt:lpstr>
      <vt:lpstr>Iot role in Transportation </vt:lpstr>
      <vt:lpstr>In Operation works</vt:lpstr>
      <vt:lpstr>Benefits </vt:lpstr>
      <vt:lpstr>Mining Industry </vt:lpstr>
      <vt:lpstr>Iot role in Mining</vt:lpstr>
      <vt:lpstr>In Operation works</vt:lpstr>
      <vt:lpstr>Smart Cities </vt:lpstr>
      <vt:lpstr>Iot role in Building Smart Cities </vt:lpstr>
      <vt:lpstr>In Operation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dc:creator>Abhishek Gautam</dc:creator>
  <cp:lastModifiedBy>Abhishek Gautam</cp:lastModifiedBy>
  <cp:revision>4</cp:revision>
  <cp:lastPrinted>2022-03-14T03:03:40Z</cp:lastPrinted>
  <dcterms:created xsi:type="dcterms:W3CDTF">2022-03-12T10:35:19Z</dcterms:created>
  <dcterms:modified xsi:type="dcterms:W3CDTF">2022-03-24T16:14:16Z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